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embeddedFontLst>
    <p:embeddedFont>
      <p:font typeface="Nunito"/>
      <p:regular r:id="rId14"/>
      <p:bold r:id="rId15"/>
      <p:italic r:id="rId16"/>
      <p:boldItalic r:id="rId17"/>
    </p:embeddedFont>
    <p:embeddedFont>
      <p:font typeface="Lato"/>
      <p:regular r:id="rId18"/>
      <p:bold r:id="rId19"/>
      <p:italic r:id="rId20"/>
      <p:boldItalic r:id="rId21"/>
    </p:embeddedFont>
    <p:embeddedFont>
      <p:font typeface="Abril Fatface"/>
      <p:regular r:id="rId22"/>
    </p:embeddedFont>
    <p:embeddedFont>
      <p:font typeface="Dancing Script"/>
      <p:regular r:id="rId23"/>
      <p:bold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253D5FFC-9B10-440A-A7C3-FB5F03F8BFD6}">
  <a:tblStyle styleId="{253D5FFC-9B10-440A-A7C3-FB5F03F8BFD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ato-italic.fntdata"/><Relationship Id="rId11" Type="http://schemas.openxmlformats.org/officeDocument/2006/relationships/slide" Target="slides/slide6.xml"/><Relationship Id="rId22" Type="http://schemas.openxmlformats.org/officeDocument/2006/relationships/font" Target="fonts/AbrilFatface-regular.fntdata"/><Relationship Id="rId10" Type="http://schemas.openxmlformats.org/officeDocument/2006/relationships/slide" Target="slides/slide5.xml"/><Relationship Id="rId21" Type="http://schemas.openxmlformats.org/officeDocument/2006/relationships/font" Target="fonts/Lato-boldItalic.fntdata"/><Relationship Id="rId13" Type="http://schemas.openxmlformats.org/officeDocument/2006/relationships/slide" Target="slides/slide8.xml"/><Relationship Id="rId24" Type="http://schemas.openxmlformats.org/officeDocument/2006/relationships/font" Target="fonts/DancingScript-bold.fntdata"/><Relationship Id="rId12" Type="http://schemas.openxmlformats.org/officeDocument/2006/relationships/slide" Target="slides/slide7.xml"/><Relationship Id="rId23" Type="http://schemas.openxmlformats.org/officeDocument/2006/relationships/font" Target="fonts/DancingScript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Nunito-bold.fntdata"/><Relationship Id="rId14" Type="http://schemas.openxmlformats.org/officeDocument/2006/relationships/font" Target="fonts/Nunito-regular.fntdata"/><Relationship Id="rId17" Type="http://schemas.openxmlformats.org/officeDocument/2006/relationships/font" Target="fonts/Nunito-boldItalic.fntdata"/><Relationship Id="rId16" Type="http://schemas.openxmlformats.org/officeDocument/2006/relationships/font" Target="fonts/Nunito-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Lato-bold.fntdata"/><Relationship Id="rId6" Type="http://schemas.openxmlformats.org/officeDocument/2006/relationships/slide" Target="slides/slide1.xml"/><Relationship Id="rId18" Type="http://schemas.openxmlformats.org/officeDocument/2006/relationships/font" Target="fonts/Lato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9d95350933_0_7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9d95350933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9d95350933_0_25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9d95350933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16ac3417bf_0_68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16ac3417bf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9d95350933_0_18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9d95350933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39db86976_15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39db86976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16ac3417bf_0_33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16ac3417bf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9d95350933_0_1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9d95350933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6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" name="Google Shape;34;p2"/>
          <p:cNvSpPr txBox="1"/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35" name="Google Shape;35;p2"/>
          <p:cNvSpPr txBox="1"/>
          <p:nvPr>
            <p:ph idx="1" type="subTitle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6" name="Google Shape;36;p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3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9" name="Google Shape;119;p11"/>
          <p:cNvSpPr txBox="1"/>
          <p:nvPr>
            <p:ph hasCustomPrompt="1" type="title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/>
          <p:nvPr>
            <p:ph idx="1" type="body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ctr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1" name="Google Shape;121;p1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3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7" name="Google Shape;47;p3"/>
          <p:cNvSpPr txBox="1"/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8" name="Google Shape;48;p3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chemeClr val="dk2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4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54" name="Google Shape;54;p4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Google Shape;55;p4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solidFill>
          <a:schemeClr val="dk2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5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1" name="Google Shape;61;p5"/>
          <p:cNvSpPr txBox="1"/>
          <p:nvPr>
            <p:ph idx="1" type="body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2" name="Google Shape;62;p5"/>
          <p:cNvSpPr txBox="1"/>
          <p:nvPr>
            <p:ph idx="2" type="body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3" name="Google Shape;63;p5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solidFill>
          <a:schemeClr val="dk2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6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9" name="Google Shape;69;p6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solidFill>
          <a:schemeClr val="accent3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7"/>
          <p:cNvSpPr txBox="1"/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75" name="Google Shape;75;p7"/>
          <p:cNvSpPr txBox="1"/>
          <p:nvPr>
            <p:ph idx="1" type="body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6" name="Google Shape;76;p7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1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3" name="Google Shape;93;p8"/>
          <p:cNvSpPr txBox="1"/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94" name="Google Shape;94;p8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solidFill>
          <a:schemeClr val="dk2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9"/>
          <p:cNvSpPr txBox="1"/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00" name="Google Shape;100;p9"/>
          <p:cNvSpPr txBox="1"/>
          <p:nvPr>
            <p:ph idx="1" type="subTitle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1" name="Google Shape;101;p9"/>
          <p:cNvSpPr txBox="1"/>
          <p:nvPr>
            <p:ph idx="2" type="body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02" name="Google Shape;102;p9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solidFill>
          <a:schemeClr val="accent1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0"/>
          <p:cNvSpPr txBox="1"/>
          <p:nvPr>
            <p:ph idx="1" type="body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8" name="Google Shape;108;p10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hift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Relationship Id="rId4" Type="http://schemas.openxmlformats.org/officeDocument/2006/relationships/image" Target="../media/image10.png"/><Relationship Id="rId5" Type="http://schemas.openxmlformats.org/officeDocument/2006/relationships/image" Target="../media/image6.png"/><Relationship Id="rId6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Relationship Id="rId4" Type="http://schemas.openxmlformats.org/officeDocument/2006/relationships/image" Target="../media/image2.png"/><Relationship Id="rId5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5550" y="440175"/>
            <a:ext cx="7552251" cy="4107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13"/>
          <p:cNvSpPr txBox="1"/>
          <p:nvPr>
            <p:ph type="ctrTitle"/>
          </p:nvPr>
        </p:nvSpPr>
        <p:spPr>
          <a:xfrm>
            <a:off x="1025875" y="1116725"/>
            <a:ext cx="6975900" cy="74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accent6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700">
                <a:solidFill>
                  <a:srgbClr val="0000FF"/>
                </a:solidFill>
                <a:latin typeface="Abril Fatface"/>
                <a:ea typeface="Abril Fatface"/>
                <a:cs typeface="Abril Fatface"/>
                <a:sym typeface="Abril Fatface"/>
              </a:rPr>
              <a:t>Welcome to Saugerties Jr. High School!</a:t>
            </a:r>
            <a:endParaRPr b="1" sz="4700">
              <a:solidFill>
                <a:srgbClr val="0000FF"/>
              </a:solidFill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sp>
        <p:nvSpPr>
          <p:cNvPr id="130" name="Google Shape;130;p13"/>
          <p:cNvSpPr txBox="1"/>
          <p:nvPr>
            <p:ph idx="1" type="subTitle"/>
          </p:nvPr>
        </p:nvSpPr>
        <p:spPr>
          <a:xfrm>
            <a:off x="1164750" y="2880475"/>
            <a:ext cx="7383600" cy="11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FFFF00"/>
                </a:solidFill>
              </a:rPr>
              <a:t>with Mr. Hasbrouck </a:t>
            </a:r>
            <a:r>
              <a:rPr b="1" lang="en" sz="2200">
                <a:solidFill>
                  <a:srgbClr val="0000FF"/>
                </a:solidFill>
              </a:rPr>
              <a:t> </a:t>
            </a:r>
            <a:r>
              <a:rPr b="1" lang="en" sz="2200"/>
              <a:t> </a:t>
            </a:r>
            <a:endParaRPr b="1"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                                 </a:t>
            </a:r>
            <a:r>
              <a:rPr b="1" lang="en" sz="2200">
                <a:solidFill>
                  <a:srgbClr val="FFFF00"/>
                </a:solidFill>
              </a:rPr>
              <a:t>email: ehasbrouck@saugerties.k12.ny.us</a:t>
            </a:r>
            <a:endParaRPr b="1" sz="220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4"/>
          <p:cNvSpPr txBox="1"/>
          <p:nvPr>
            <p:ph idx="1" type="subTitle"/>
          </p:nvPr>
        </p:nvSpPr>
        <p:spPr>
          <a:xfrm>
            <a:off x="3071100" y="3413138"/>
            <a:ext cx="5361300" cy="127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/>
              <a:t>Home Base: Room 514b </a:t>
            </a:r>
            <a:endParaRPr b="1" sz="23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/>
              <a:t>Phone: 845-247-6561    Extn: 2551</a:t>
            </a:r>
            <a:endParaRPr b="1" sz="2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783F04"/>
                </a:solidFill>
              </a:rPr>
              <a:t>email: ehasbrouck@saugerties.k12.ny.us</a:t>
            </a:r>
            <a:endParaRPr b="1" sz="2300">
              <a:solidFill>
                <a:srgbClr val="783F04"/>
              </a:solidFill>
            </a:endParaRPr>
          </a:p>
        </p:txBody>
      </p:sp>
      <p:graphicFrame>
        <p:nvGraphicFramePr>
          <p:cNvPr id="136" name="Google Shape;136;p14"/>
          <p:cNvGraphicFramePr/>
          <p:nvPr/>
        </p:nvGraphicFramePr>
        <p:xfrm>
          <a:off x="284125" y="14524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{253D5FFC-9B10-440A-A7C3-FB5F03F8BFD6}</a:tableStyleId>
              </a:tblPr>
              <a:tblGrid>
                <a:gridCol w="857575"/>
                <a:gridCol w="857575"/>
                <a:gridCol w="857575"/>
                <a:gridCol w="857575"/>
                <a:gridCol w="857575"/>
                <a:gridCol w="857575"/>
                <a:gridCol w="857575"/>
                <a:gridCol w="857575"/>
                <a:gridCol w="857575"/>
                <a:gridCol w="857575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700"/>
                        <a:t>1st</a:t>
                      </a:r>
                      <a:endParaRPr b="1" sz="17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7:45 - 8:28</a:t>
                      </a:r>
                      <a:endParaRPr sz="17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700"/>
                        <a:t>2nd</a:t>
                      </a:r>
                      <a:endParaRPr b="1" sz="17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8:32 - 9:13</a:t>
                      </a:r>
                      <a:endParaRPr sz="17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700"/>
                        <a:t>3rd</a:t>
                      </a:r>
                      <a:endParaRPr b="1" sz="17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9:17 - 9:58</a:t>
                      </a:r>
                      <a:endParaRPr sz="17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700"/>
                        <a:t>4th</a:t>
                      </a:r>
                      <a:endParaRPr b="1" sz="17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10:02 - 10:43</a:t>
                      </a:r>
                      <a:endParaRPr sz="17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700"/>
                        <a:t>5th</a:t>
                      </a:r>
                      <a:endParaRPr b="1" sz="17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10:47 - 11:28</a:t>
                      </a:r>
                      <a:endParaRPr sz="17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700"/>
                        <a:t>6th</a:t>
                      </a:r>
                      <a:endParaRPr b="1" sz="17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11:32 - 12:13</a:t>
                      </a:r>
                      <a:endParaRPr sz="17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700"/>
                        <a:t>7th</a:t>
                      </a:r>
                      <a:endParaRPr b="1" sz="17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12:51 - 1:32</a:t>
                      </a:r>
                      <a:endParaRPr sz="17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700"/>
                        <a:t>8th</a:t>
                      </a:r>
                      <a:endParaRPr b="1" sz="17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1:36 - 2:18</a:t>
                      </a:r>
                      <a:endParaRPr sz="17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700"/>
                        <a:t>9th</a:t>
                      </a:r>
                      <a:endParaRPr b="1" sz="17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2:22 - 3:00</a:t>
                      </a:r>
                      <a:endParaRPr sz="1700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Team C Meeting</a:t>
                      </a:r>
                      <a:endParaRPr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613</a:t>
                      </a:r>
                      <a:endParaRPr sz="17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ELA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613</a:t>
                      </a:r>
                      <a:endParaRPr sz="17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Math 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604</a:t>
                      </a:r>
                      <a:endParaRPr sz="17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Math 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606</a:t>
                      </a:r>
                      <a:endParaRPr sz="17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Prep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Resource</a:t>
                      </a:r>
                      <a:endParaRPr b="1"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Room</a:t>
                      </a:r>
                      <a:r>
                        <a:rPr lang="en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305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Lunch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ELA 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613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Resource</a:t>
                      </a:r>
                      <a:endParaRPr b="1"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Room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305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Extra Help on:</a:t>
                      </a:r>
                      <a:endParaRPr b="1"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Mon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Wed 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Thurs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137" name="Google Shape;137;p14"/>
          <p:cNvSpPr txBox="1"/>
          <p:nvPr>
            <p:ph idx="1" type="subTitle"/>
          </p:nvPr>
        </p:nvSpPr>
        <p:spPr>
          <a:xfrm>
            <a:off x="2033725" y="591418"/>
            <a:ext cx="5361300" cy="54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Mr. Hasbrouck’s Schedule</a:t>
            </a:r>
            <a:endParaRPr b="1" sz="22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5"/>
          <p:cNvSpPr txBox="1"/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15"/>
          <p:cNvSpPr txBox="1"/>
          <p:nvPr>
            <p:ph idx="1" type="subTitle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4" name="Google Shape;14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8025" y="442725"/>
            <a:ext cx="8663100" cy="420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6"/>
          <p:cNvSpPr txBox="1"/>
          <p:nvPr>
            <p:ph type="ctrTitle"/>
          </p:nvPr>
        </p:nvSpPr>
        <p:spPr>
          <a:xfrm>
            <a:off x="1069225" y="2766300"/>
            <a:ext cx="2447100" cy="801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Team C</a:t>
            </a:r>
            <a:endParaRPr/>
          </a:p>
        </p:txBody>
      </p:sp>
      <p:sp>
        <p:nvSpPr>
          <p:cNvPr id="150" name="Google Shape;150;p16"/>
          <p:cNvSpPr txBox="1"/>
          <p:nvPr>
            <p:ph idx="1" type="subTitle"/>
          </p:nvPr>
        </p:nvSpPr>
        <p:spPr>
          <a:xfrm>
            <a:off x="99850" y="1041750"/>
            <a:ext cx="8785500" cy="71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Mr. Vail: Math          Mr. Hasbrouck: Special Education</a:t>
            </a:r>
            <a:endParaRPr sz="25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Mrs. Keyser: English       Mrs. Hufnagel: Teaching Assistant</a:t>
            </a:r>
            <a:endParaRPr sz="25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Ms. Griffin: </a:t>
            </a:r>
            <a:r>
              <a:rPr lang="en" sz="2500"/>
              <a:t>Science    Ms. Frey: Teaching Assistant</a:t>
            </a:r>
            <a:endParaRPr sz="25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Mr. Carpino: US History       </a:t>
            </a:r>
            <a:r>
              <a:rPr lang="en" sz="2500"/>
              <a:t>Ms. Weeks: Teaching Assistant</a:t>
            </a:r>
            <a:endParaRPr sz="2500"/>
          </a:p>
        </p:txBody>
      </p:sp>
      <p:pic>
        <p:nvPicPr>
          <p:cNvPr id="151" name="Google Shape;15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11525" y="3215850"/>
            <a:ext cx="2933700" cy="1562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16"/>
          <p:cNvSpPr txBox="1"/>
          <p:nvPr>
            <p:ph type="ctrTitle"/>
          </p:nvPr>
        </p:nvSpPr>
        <p:spPr>
          <a:xfrm>
            <a:off x="2750850" y="348500"/>
            <a:ext cx="3642300" cy="801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“We Got You…”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7"/>
          <p:cNvSpPr txBox="1"/>
          <p:nvPr>
            <p:ph type="ctrTitle"/>
          </p:nvPr>
        </p:nvSpPr>
        <p:spPr>
          <a:xfrm>
            <a:off x="234875" y="1847713"/>
            <a:ext cx="5361300" cy="144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8th Grade TEAM C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Consultant Teacher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Case Manager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Modified Track Coach</a:t>
            </a:r>
            <a:endParaRPr/>
          </a:p>
        </p:txBody>
      </p:sp>
      <p:sp>
        <p:nvSpPr>
          <p:cNvPr id="158" name="Google Shape;158;p17"/>
          <p:cNvSpPr txBox="1"/>
          <p:nvPr>
            <p:ph idx="1" type="subTitle"/>
          </p:nvPr>
        </p:nvSpPr>
        <p:spPr>
          <a:xfrm>
            <a:off x="923050" y="913858"/>
            <a:ext cx="5361300" cy="52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/>
              <a:t>Mr. Hasbrouck 2020-21</a:t>
            </a:r>
            <a:endParaRPr b="1" sz="2100"/>
          </a:p>
        </p:txBody>
      </p:sp>
      <p:pic>
        <p:nvPicPr>
          <p:cNvPr id="159" name="Google Shape;15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69475" y="356023"/>
            <a:ext cx="3325700" cy="4431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8"/>
          <p:cNvSpPr txBox="1"/>
          <p:nvPr>
            <p:ph type="title"/>
          </p:nvPr>
        </p:nvSpPr>
        <p:spPr>
          <a:xfrm>
            <a:off x="311700" y="144125"/>
            <a:ext cx="8520600" cy="64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Dancing Script"/>
                <a:ea typeface="Dancing Script"/>
                <a:cs typeface="Dancing Script"/>
                <a:sym typeface="Dancing Script"/>
              </a:rPr>
              <a:t>Mr. Hasbrouck</a:t>
            </a:r>
            <a:endParaRPr sz="4800"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  <p:sp>
        <p:nvSpPr>
          <p:cNvPr id="165" name="Google Shape;165;p18"/>
          <p:cNvSpPr txBox="1"/>
          <p:nvPr/>
        </p:nvSpPr>
        <p:spPr>
          <a:xfrm>
            <a:off x="311700" y="4035300"/>
            <a:ext cx="2315400" cy="8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BFA: Art/ Illustration </a:t>
            </a:r>
            <a:endParaRPr sz="120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MA: Special Education</a:t>
            </a:r>
            <a:endParaRPr sz="120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66" name="Google Shape;16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6375" y="987275"/>
            <a:ext cx="2849875" cy="2849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14275" y="2975224"/>
            <a:ext cx="2315450" cy="1548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40950" y="2772199"/>
            <a:ext cx="2393256" cy="1657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18"/>
          <p:cNvPicPr preferRelativeResize="0"/>
          <p:nvPr/>
        </p:nvPicPr>
        <p:blipFill rotWithShape="1">
          <a:blip r:embed="rId6">
            <a:alphaModFix/>
          </a:blip>
          <a:srcRect b="18882" l="0" r="0" t="16718"/>
          <a:stretch/>
        </p:blipFill>
        <p:spPr>
          <a:xfrm>
            <a:off x="4144050" y="728750"/>
            <a:ext cx="3695025" cy="1961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9"/>
          <p:cNvSpPr txBox="1"/>
          <p:nvPr>
            <p:ph idx="1" type="body"/>
          </p:nvPr>
        </p:nvSpPr>
        <p:spPr>
          <a:xfrm>
            <a:off x="819150" y="2026950"/>
            <a:ext cx="41796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Approaching </a:t>
            </a:r>
            <a:r>
              <a:rPr lang="en" sz="1700"/>
              <a:t>Math...</a:t>
            </a:r>
            <a:endParaRPr sz="1700"/>
          </a:p>
          <a:p>
            <a:pPr indent="-336550" lvl="0" marL="45720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700"/>
              <a:buAutoNum type="arabicPeriod"/>
            </a:pPr>
            <a:r>
              <a:rPr lang="en" sz="1700"/>
              <a:t>I must </a:t>
            </a:r>
            <a:r>
              <a:rPr b="1" lang="en" sz="1700"/>
              <a:t>identify </a:t>
            </a:r>
            <a:r>
              <a:rPr lang="en" sz="1700"/>
              <a:t>the problem.</a:t>
            </a:r>
            <a:endParaRPr sz="1700"/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AutoNum type="arabicPeriod"/>
            </a:pPr>
            <a:r>
              <a:rPr lang="en" sz="1700"/>
              <a:t>I will </a:t>
            </a:r>
            <a:r>
              <a:rPr b="1" lang="en" sz="1700"/>
              <a:t>create</a:t>
            </a:r>
            <a:r>
              <a:rPr lang="en" sz="1700"/>
              <a:t> a way of solving it.</a:t>
            </a:r>
            <a:endParaRPr sz="1700"/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AutoNum type="arabicPeriod"/>
            </a:pPr>
            <a:r>
              <a:rPr lang="en" sz="1700"/>
              <a:t>I will </a:t>
            </a:r>
            <a:r>
              <a:rPr b="1" lang="en" sz="1700"/>
              <a:t>compute</a:t>
            </a:r>
            <a:r>
              <a:rPr lang="en" sz="1700"/>
              <a:t> the solution.</a:t>
            </a:r>
            <a:endParaRPr sz="1700"/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AutoNum type="arabicPeriod"/>
            </a:pPr>
            <a:r>
              <a:rPr lang="en" sz="1700"/>
              <a:t>I will </a:t>
            </a:r>
            <a:r>
              <a:rPr b="1" lang="en" sz="1700"/>
              <a:t>ask</a:t>
            </a:r>
            <a:r>
              <a:rPr lang="en" sz="1700"/>
              <a:t>... “Is the solution reasonable?”</a:t>
            </a:r>
            <a:endParaRPr sz="1700"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19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3rd Period: </a:t>
            </a:r>
            <a:r>
              <a:rPr lang="en" u="sng"/>
              <a:t>Principles</a:t>
            </a:r>
            <a:r>
              <a:rPr lang="en" u="sng"/>
              <a:t> of Math</a:t>
            </a:r>
            <a:endParaRPr u="sng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</a:t>
            </a:r>
            <a:r>
              <a:rPr lang="en"/>
              <a:t>ith Mr. Hasbrouck</a:t>
            </a:r>
            <a:endParaRPr/>
          </a:p>
        </p:txBody>
      </p:sp>
      <p:pic>
        <p:nvPicPr>
          <p:cNvPr id="176" name="Google Shape;176;p19"/>
          <p:cNvPicPr preferRelativeResize="0"/>
          <p:nvPr/>
        </p:nvPicPr>
        <p:blipFill rotWithShape="1">
          <a:blip r:embed="rId3">
            <a:alphaModFix/>
          </a:blip>
          <a:srcRect b="8588" l="0" r="0" t="10844"/>
          <a:stretch/>
        </p:blipFill>
        <p:spPr>
          <a:xfrm>
            <a:off x="5286350" y="1593775"/>
            <a:ext cx="3038499" cy="244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450538">
            <a:off x="2441813" y="1062953"/>
            <a:ext cx="4006775" cy="301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7850" y="304800"/>
            <a:ext cx="3161900" cy="1778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15175" y="2865500"/>
            <a:ext cx="3405650" cy="1915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